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17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18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4"/>
  </p:notesMasterIdLst>
  <p:sldIdLst>
    <p:sldId id="256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02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112" d="100"/>
          <a:sy n="112" d="100"/>
        </p:scale>
        <p:origin x="-148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2/9/2018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9F5B9A-66BD-4CA0-AAF9-B0F527CE00D1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BC1CE3-E236-4DD7-89DD-6CB559A588AB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A33164-F69D-403F-AA43-8A95E7AFE755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D04085-573A-48CD-8CB6-6823022B06ED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F3EE2E-F309-416E-979C-5E452E93A6B5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950E6A-97BC-44B7-A6A3-686512457C37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0D68F4-56EA-4A72-833A-09F6BC1A76FE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0AA3CE-09D5-4BDD-98EB-9AF44A5295F2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D436B6-6227-4793-9119-4899F841DA78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B41E27-7469-4298-A69F-868344839B93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2EF60D-04FF-4102-B11D-54138F926A0C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A9DB80-A5F2-4BAC-A29A-9AAE3E446CFA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560EF2-5A78-4163-895D-2E0164CA609C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A4AFAA-9F08-4DE1-A14A-BAA2445B4199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5F2DB6-3A2F-42BD-945D-9B27725186D2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B71AEF-12CB-4B39-A648-AFB7A9736F9B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EAE862-B1B3-4B46-90F8-5BC9D0739B36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2434C2-E31F-4BD3-89D7-E33410F50CBD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A75B29-4797-46D5-8DCF-935B1A59BFAF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2780D7-6BEA-4BEB-90F5-02E7B682A09B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AEA046-FCF6-4C31-B715-9B4884A2F1EE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265DEA-BA64-4685-BAC3-EC6354A24281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2627E2-3C36-4FD6-B459-8D0951990611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732E8F-97E3-4E3F-9474-BFFC6803AB13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6C4752-95B9-4669-9A00-EF6FD98D5E9C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3E70E2-A136-4C8E-B5A0-2452F13B8856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DABAD2-C7DA-4D66-AFD1-81EC35797C77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2FF827-56E5-4726-BDC0-98D84DF784F4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6C6B90-5290-4600-A845-4246279446AD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Binary trees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 trees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" descr="x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2579688"/>
            <a:ext cx="676910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Definition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</a:t>
            </a:r>
            <a:r>
              <a:rPr lang="en-US" altLang="en-US" i="1" smtClean="0">
                <a:latin typeface="Arial" charset="0"/>
                <a:cs typeface="Arial" charset="0"/>
              </a:rPr>
              <a:t>full binary tree</a:t>
            </a:r>
            <a:r>
              <a:rPr lang="en-US" altLang="en-US" smtClean="0">
                <a:latin typeface="Arial" charset="0"/>
                <a:cs typeface="Arial" charset="0"/>
              </a:rPr>
              <a:t> is where each node is: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full node, or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leaf node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These have applications in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Expression trees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Huffman encoding</a:t>
            </a:r>
          </a:p>
        </p:txBody>
      </p:sp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355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Binary Node Class</a:t>
            </a:r>
            <a:endParaRPr lang="en-US" altLang="en-US" sz="4400" smtClean="0">
              <a:latin typeface="Arial" charset="0"/>
              <a:cs typeface="Arial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The binary node class is similar to the single node class: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Arial" charset="0"/>
            </a:endParaRPr>
          </a:p>
          <a:p>
            <a:pPr>
              <a:buNone/>
            </a:pPr>
            <a:r>
              <a:rPr lang="en-US" altLang="en-US" sz="1100" dirty="0" smtClean="0">
                <a:latin typeface="Consolas" pitchFamily="49" charset="0"/>
                <a:cs typeface="Arial" charset="0"/>
              </a:rPr>
              <a:t>		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#include &lt;algorithm&gt;</a:t>
            </a:r>
          </a:p>
          <a:p>
            <a:pPr>
              <a:buFontTx/>
              <a:buNone/>
            </a:pPr>
            <a:endParaRPr lang="en-US" altLang="en-US" sz="11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100" dirty="0">
                <a:latin typeface="Consolas" pitchFamily="49" charset="0"/>
                <a:cs typeface="Arial" charset="0"/>
              </a:rPr>
              <a:t>	</a:t>
            </a:r>
            <a:r>
              <a:rPr lang="en-US" altLang="en-US" sz="1100" dirty="0" smtClean="0">
                <a:latin typeface="Consolas" pitchFamily="49" charset="0"/>
                <a:cs typeface="Arial" charset="0"/>
              </a:rPr>
              <a:t>	template &lt;typename Type&gt;</a:t>
            </a:r>
          </a:p>
          <a:p>
            <a:pPr>
              <a:buFontTx/>
              <a:buNone/>
            </a:pPr>
            <a:r>
              <a:rPr lang="en-US" altLang="en-US" sz="1100" dirty="0" smtClean="0">
                <a:latin typeface="Consolas" pitchFamily="49" charset="0"/>
                <a:cs typeface="Arial" charset="0"/>
              </a:rPr>
              <a:t>		class </a:t>
            </a:r>
            <a:r>
              <a:rPr lang="en-US" altLang="en-US" sz="1100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US" altLang="en-US" sz="1100" dirty="0" smtClean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100" dirty="0" smtClean="0">
                <a:latin typeface="Consolas" pitchFamily="49" charset="0"/>
                <a:cs typeface="Arial" charset="0"/>
              </a:rPr>
              <a:t>		    protected:</a:t>
            </a:r>
          </a:p>
          <a:p>
            <a:pPr>
              <a:buFontTx/>
              <a:buNone/>
            </a:pPr>
            <a:r>
              <a:rPr lang="en-US" altLang="en-US" sz="1100" dirty="0" smtClean="0">
                <a:latin typeface="Consolas" pitchFamily="49" charset="0"/>
                <a:cs typeface="Arial" charset="0"/>
              </a:rPr>
              <a:t>		        Type </a:t>
            </a:r>
            <a:r>
              <a:rPr lang="en-US" altLang="en-US" sz="1100" dirty="0" err="1" smtClean="0">
                <a:latin typeface="Consolas" pitchFamily="49" charset="0"/>
                <a:cs typeface="Arial" charset="0"/>
              </a:rPr>
              <a:t>node_value</a:t>
            </a:r>
            <a:r>
              <a:rPr lang="en-US" altLang="en-US" sz="11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100" dirty="0" smtClean="0">
                <a:latin typeface="Consolas" pitchFamily="49" charset="0"/>
                <a:cs typeface="Arial" charset="0"/>
              </a:rPr>
              <a:t>		        </a:t>
            </a:r>
            <a:r>
              <a:rPr lang="en-US" altLang="en-US" sz="1100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US" altLang="en-US" sz="1100" dirty="0" smtClean="0">
                <a:latin typeface="Consolas" pitchFamily="49" charset="0"/>
                <a:cs typeface="Arial" charset="0"/>
              </a:rPr>
              <a:t> *</a:t>
            </a:r>
            <a:r>
              <a:rPr lang="en-US" altLang="en-US" sz="1100" dirty="0" err="1" smtClean="0">
                <a:latin typeface="Consolas" pitchFamily="49" charset="0"/>
                <a:cs typeface="Arial" charset="0"/>
              </a:rPr>
              <a:t>p_left_tree</a:t>
            </a:r>
            <a:r>
              <a:rPr lang="en-US" altLang="en-US" sz="11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100" dirty="0" smtClean="0">
                <a:latin typeface="Consolas" pitchFamily="49" charset="0"/>
                <a:cs typeface="Arial" charset="0"/>
              </a:rPr>
              <a:t>		        </a:t>
            </a:r>
            <a:r>
              <a:rPr lang="en-US" altLang="en-US" sz="1100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US" altLang="en-US" sz="1100" dirty="0" smtClean="0">
                <a:latin typeface="Consolas" pitchFamily="49" charset="0"/>
                <a:cs typeface="Arial" charset="0"/>
              </a:rPr>
              <a:t> *</a:t>
            </a:r>
            <a:r>
              <a:rPr lang="en-US" altLang="en-US" sz="1100" dirty="0" err="1" smtClean="0">
                <a:latin typeface="Consolas" pitchFamily="49" charset="0"/>
                <a:cs typeface="Arial" charset="0"/>
              </a:rPr>
              <a:t>p_right_tree</a:t>
            </a:r>
            <a:r>
              <a:rPr lang="en-US" altLang="en-US" sz="11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100" dirty="0" smtClean="0">
                <a:latin typeface="Consolas" pitchFamily="49" charset="0"/>
                <a:cs typeface="Arial" charset="0"/>
              </a:rPr>
              <a:t>		</a:t>
            </a:r>
          </a:p>
          <a:p>
            <a:pPr>
              <a:buFontTx/>
              <a:buNone/>
            </a:pPr>
            <a:r>
              <a:rPr lang="en-US" altLang="en-US" sz="1100" dirty="0" smtClean="0">
                <a:latin typeface="Consolas" pitchFamily="49" charset="0"/>
                <a:cs typeface="Arial" charset="0"/>
              </a:rPr>
              <a:t>		    public:</a:t>
            </a: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       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( Type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 &amp; );</a:t>
            </a:r>
          </a:p>
          <a:p>
            <a:pPr>
              <a:buFontTx/>
              <a:buNone/>
            </a:pPr>
            <a:endParaRPr lang="en-CA" altLang="en-US" sz="11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        Type value() const;</a:t>
            </a: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       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 *left()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       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 *right()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endParaRPr lang="en-CA" altLang="en-US" sz="11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        bool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is_leaf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       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 size()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       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 height()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        void clear();</a:t>
            </a: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}</a:t>
            </a:r>
            <a:endParaRPr lang="en-US" altLang="en-US" sz="1100" dirty="0" smtClean="0">
              <a:latin typeface="Consolas" pitchFamily="49" charset="0"/>
              <a:cs typeface="Arial" charset="0"/>
            </a:endParaRPr>
          </a:p>
        </p:txBody>
      </p:sp>
      <p:sp>
        <p:nvSpPr>
          <p:cNvPr id="14340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9834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Binary Node Class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We will usually only construct new leaf nodes</a:t>
            </a:r>
            <a:endParaRPr lang="en-US" altLang="en-US" sz="13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endParaRPr lang="en-US" altLang="en-US" sz="12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&lt;Type&gt;::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( Type const &amp;obj ):</a:t>
            </a:r>
          </a:p>
          <a:p>
            <a:pPr lvl="2">
              <a:buFontTx/>
              <a:buNone/>
            </a:pPr>
            <a:r>
              <a:rPr lang="en-US" altLang="en-US" dirty="0" err="1" smtClean="0">
                <a:latin typeface="Consolas" pitchFamily="49" charset="0"/>
                <a:cs typeface="Arial" charset="0"/>
              </a:rPr>
              <a:t>node_value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( obj ),</a:t>
            </a:r>
          </a:p>
          <a:p>
            <a:pPr lvl="2">
              <a:buFontTx/>
              <a:buNone/>
            </a:pPr>
            <a:r>
              <a:rPr lang="en-US" altLang="en-US" dirty="0" err="1" smtClean="0">
                <a:latin typeface="Consolas" pitchFamily="49" charset="0"/>
                <a:cs typeface="Arial" charset="0"/>
              </a:rPr>
              <a:t>p_left_tree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( nullptr ),</a:t>
            </a:r>
          </a:p>
          <a:p>
            <a:pPr lvl="2">
              <a:buFontTx/>
              <a:buNone/>
            </a:pPr>
            <a:r>
              <a:rPr lang="en-US" altLang="en-US" dirty="0" err="1" smtClean="0">
                <a:latin typeface="Consolas" pitchFamily="49" charset="0"/>
                <a:cs typeface="Arial" charset="0"/>
              </a:rPr>
              <a:t>p_right_tree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( nullptr ) {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    // Empty constructor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1536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660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Binary Node Class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The accessors are similar to that of </a:t>
            </a:r>
            <a:r>
              <a:rPr lang="en-US" altLang="en-US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Single_list</a:t>
            </a:r>
            <a:endParaRPr lang="en-US" altLang="en-US" sz="13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endParaRPr lang="en-US" altLang="en-US" sz="12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Type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&lt;Type&gt;::value() const {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    return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node_value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endParaRPr lang="en-US" altLang="en-US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&lt;Type&gt; *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&lt;Type&gt;::left() const {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    return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p_left_tree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endParaRPr lang="en-US" altLang="en-US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&lt;Type&gt; *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&lt;Type&gt;::right() const {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    return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p_right_tree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16388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4800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Binary Node Class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Much of the basic functionality is very similar to </a:t>
            </a:r>
            <a:r>
              <a:rPr lang="en-US" altLang="en-US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Simple_tree</a:t>
            </a:r>
            <a:endParaRPr lang="en-US" altLang="en-US" sz="13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endParaRPr lang="en-US" altLang="en-US" sz="12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bool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&lt;Type&gt;::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is_leaf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() const {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    return (left() == nullptr) &amp;&amp; (right() == nullptr);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2128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C:\Users\dwharder\Desktop\a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828182"/>
            <a:ext cx="8047038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Size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recursive size function runs in </a:t>
            </a:r>
            <a:r>
              <a:rPr lang="en-US" altLang="en-US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 smtClean="0">
                <a:latin typeface="Arial" charset="0"/>
                <a:cs typeface="Arial" charset="0"/>
              </a:rPr>
              <a:t> time and </a:t>
            </a:r>
            <a:r>
              <a:rPr lang="en-US" altLang="en-US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 smtClean="0">
                <a:latin typeface="Arial" charset="0"/>
                <a:cs typeface="Arial" charset="0"/>
              </a:rPr>
              <a:t> memory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These can be implemented to run in </a:t>
            </a:r>
            <a:r>
              <a:rPr lang="en-US" altLang="en-US" b="1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(1)</a:t>
            </a: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int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&lt;Type&gt;::size() const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if ( left() == nullptr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            return ( right() == nullptr ) ? 1 : 1 + right()-&gt;size();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    } else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return ( right() == nullptr ) 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?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        1 + left()-&gt;size() :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        1 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+ left()-&gt;size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() + right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()-&gt;size();</a:t>
            </a: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}</a:t>
            </a:r>
          </a:p>
        </p:txBody>
      </p:sp>
      <p:sp>
        <p:nvSpPr>
          <p:cNvPr id="18437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8921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5" descr="C:\Users\dwharder\Desktop\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828182"/>
            <a:ext cx="8047038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 smtClean="0">
                <a:latin typeface="Arial" charset="0"/>
                <a:cs typeface="Arial" charset="0"/>
              </a:rPr>
              <a:t>Height</a:t>
            </a:r>
          </a:p>
        </p:txBody>
      </p:sp>
      <p:sp>
        <p:nvSpPr>
          <p:cNvPr id="19460" name="Content Placeholder 2"/>
          <p:cNvSpPr>
            <a:spLocks noGrp="1"/>
          </p:cNvSpPr>
          <p:nvPr>
            <p:ph idx="1"/>
          </p:nvPr>
        </p:nvSpPr>
        <p:spPr>
          <a:xfrm>
            <a:off x="455613" y="1600200"/>
            <a:ext cx="850582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recursive height function also runs in </a:t>
            </a:r>
            <a:r>
              <a:rPr lang="en-US" altLang="en-US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 smtClean="0">
                <a:latin typeface="Arial" charset="0"/>
                <a:cs typeface="Arial" charset="0"/>
              </a:rPr>
              <a:t> time and </a:t>
            </a:r>
            <a:r>
              <a:rPr lang="en-US" altLang="en-US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 smtClean="0">
                <a:latin typeface="Arial" charset="0"/>
                <a:cs typeface="Arial" charset="0"/>
              </a:rPr>
              <a:t> memory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Later we will implement this in </a:t>
            </a:r>
            <a:r>
              <a:rPr lang="en-US" altLang="en-US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 altLang="en-US" dirty="0" smtClean="0">
                <a:latin typeface="Arial" charset="0"/>
                <a:cs typeface="Arial" charset="0"/>
              </a:rPr>
              <a:t> time</a:t>
            </a:r>
            <a:endParaRPr lang="en-US" altLang="en-US" sz="1600" dirty="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int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&lt;Type&gt;::height() const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	    if ( left() == nullptr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        return ( right() == nullptr ) ? 0 : 1 + right()-&gt;height();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	    } else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        return ( right() == nullptr ) ?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	            1 + left()-&gt;height() :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	            1 + left()-&gt;height() + right()-&gt;height();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Consolas" pitchFamily="49" charset="0"/>
              </a:rPr>
              <a:t>		}</a:t>
            </a:r>
            <a:endParaRPr lang="en-CA" altLang="en-US" sz="1600" dirty="0">
              <a:latin typeface="Arial" charset="0"/>
              <a:cs typeface="Arial" charset="0"/>
            </a:endParaRPr>
          </a:p>
        </p:txBody>
      </p:sp>
      <p:sp>
        <p:nvSpPr>
          <p:cNvPr id="19462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2348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Clear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Removing all the nodes in a tree is similarly recursive:</a:t>
            </a:r>
            <a:endParaRPr lang="en-US" altLang="en-US" sz="1600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b="1" dirty="0" smtClean="0">
                <a:latin typeface="Courier New" pitchFamily="49" charset="0"/>
                <a:cs typeface="Arial" charset="0"/>
              </a:rPr>
              <a:t>		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void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&lt;Type&gt;::clear(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*&amp;</a:t>
            </a:r>
            <a:r>
              <a:rPr lang="en-US" altLang="en-US" sz="16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p_to_this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if ( left() != nullptr )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    left()-&gt;clear(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p_left_tree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}</a:t>
            </a: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if ( right() != nullptr )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    right()-&gt;clear(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p_right_tree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    }</a:t>
            </a: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delete this;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    </a:t>
            </a:r>
            <a:r>
              <a:rPr lang="en-US" altLang="en-US" sz="16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p_to_this</a:t>
            </a:r>
            <a:r>
              <a:rPr lang="en-US" alt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= nullptr;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}</a:t>
            </a:r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5.1.2</a:t>
            </a:r>
            <a:endParaRPr lang="en-CA" altLang="en-US" sz="1800" dirty="0"/>
          </a:p>
        </p:txBody>
      </p:sp>
      <p:pic>
        <p:nvPicPr>
          <p:cNvPr id="5" name="Picture 5" descr="C:\Users\dwharder\Desktop\pt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293096"/>
            <a:ext cx="2720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4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Run Times</a:t>
            </a:r>
            <a:endParaRPr lang="en-US" altLang="en-US" sz="4400" smtClean="0">
              <a:latin typeface="Arial" charset="0"/>
              <a:cs typeface="Arial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Recall that with linked lists and arrays, some operations would run in </a:t>
            </a:r>
            <a:r>
              <a:rPr lang="en-US" alt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 time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run times of operations on binary trees, we will see, depends on the height of the tree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see that: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worst is clearly </a:t>
            </a:r>
            <a:r>
              <a:rPr lang="en-US" alt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Under average conditions, the height is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best case is </a:t>
            </a:r>
            <a:r>
              <a:rPr lang="en-US" alt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</a:p>
        </p:txBody>
      </p:sp>
      <p:graphicFrame>
        <p:nvGraphicFramePr>
          <p:cNvPr id="21508" name="Object 2"/>
          <p:cNvGraphicFramePr>
            <a:graphicFrameLocks noChangeAspect="1"/>
          </p:cNvGraphicFramePr>
          <p:nvPr/>
        </p:nvGraphicFramePr>
        <p:xfrm>
          <a:off x="5305425" y="4324350"/>
          <a:ext cx="749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Equation" r:id="rId4" imgW="431613" imgH="241195" progId="Equation.3">
                  <p:embed/>
                </p:oleObj>
              </mc:Choice>
              <mc:Fallback>
                <p:oleObj name="Equation" r:id="rId4" imgW="431613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5425" y="4324350"/>
                        <a:ext cx="7493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5.1.3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329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Run Times</a:t>
            </a:r>
            <a:endParaRPr lang="en-US" altLang="en-US" sz="4800" smtClean="0">
              <a:latin typeface="Arial" charset="0"/>
              <a:cs typeface="Arial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we can achieve and maintain a height </a:t>
            </a:r>
            <a:r>
              <a:rPr lang="en-US" alt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(lg(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smtClean="0">
                <a:latin typeface="Arial" charset="0"/>
                <a:cs typeface="Arial" charset="0"/>
              </a:rPr>
              <a:t>, we will see that many operations can run in </a:t>
            </a:r>
            <a:r>
              <a:rPr lang="en-US" alt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(lg(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smtClean="0">
                <a:latin typeface="Arial" charset="0"/>
                <a:cs typeface="Arial" charset="0"/>
              </a:rPr>
              <a:t> we 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Logarithmic time is not significantly worse than constant time: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smtClean="0">
                <a:latin typeface="Times New Roman" pitchFamily="18" charset="0"/>
                <a:cs typeface="Arial" charset="0"/>
              </a:rPr>
              <a:t>                                   lg( 1000 ) ≈ 10		kB</a:t>
            </a:r>
          </a:p>
          <a:p>
            <a:pPr lvl="1">
              <a:buFontTx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                   lg( 1 000 000 ) ≈ 20		MB</a:t>
            </a:r>
          </a:p>
          <a:p>
            <a:pPr lvl="1">
              <a:buFontTx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            lg( 1 000 000 000 ) ≈ 30		GB</a:t>
            </a:r>
          </a:p>
          <a:p>
            <a:pPr lvl="1">
              <a:buFontTx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     lg( 1 000 000 000 000 ) ≈ 40		TB</a:t>
            </a:r>
          </a:p>
          <a:p>
            <a:pPr lvl="1">
              <a:buFontTx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                          lg( 1000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) ≈ 10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3106738"/>
            <a:ext cx="3319463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940425" y="6237288"/>
            <a:ext cx="1785938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http://xkcd.com/394/</a:t>
            </a:r>
          </a:p>
        </p:txBody>
      </p:sp>
      <p:sp>
        <p:nvSpPr>
          <p:cNvPr id="22534" name="TextBox 6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5.1.3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7806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Outline</a:t>
            </a:r>
            <a:endParaRPr lang="en-US" altLang="en-US" sz="4400" smtClean="0">
              <a:latin typeface="Arial" charset="0"/>
              <a:cs typeface="Arial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In this talk, we will look at the binary tree data structure: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Definition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Properties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few applications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Ropes (strings)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Expression trees</a:t>
            </a:r>
          </a:p>
        </p:txBody>
      </p:sp>
    </p:spTree>
    <p:extLst>
      <p:ext uri="{BB962C8B-B14F-4D97-AF65-F5344CB8AC3E}">
        <p14:creationId xmlns:p14="http://schemas.microsoft.com/office/powerpoint/2010/main" val="527943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Application:  Ropes</a:t>
            </a:r>
            <a:endParaRPr lang="en-US" altLang="en-US" sz="4400" smtClean="0">
              <a:latin typeface="Arial" charset="0"/>
              <a:cs typeface="Arial" charset="0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1995, Boehm </a:t>
            </a:r>
            <a:r>
              <a:rPr lang="en-US" altLang="en-US" i="1" smtClean="0">
                <a:latin typeface="Arial" charset="0"/>
                <a:cs typeface="Arial" charset="0"/>
              </a:rPr>
              <a:t>et al</a:t>
            </a:r>
            <a:r>
              <a:rPr lang="en-US" altLang="en-US" smtClean="0">
                <a:latin typeface="Arial" charset="0"/>
                <a:cs typeface="Arial" charset="0"/>
              </a:rPr>
              <a:t>. introduced the idea of a rope, or a </a:t>
            </a:r>
            <a:r>
              <a:rPr lang="en-US" altLang="en-US" i="1" smtClean="0">
                <a:latin typeface="Arial" charset="0"/>
                <a:cs typeface="Arial" charset="0"/>
              </a:rPr>
              <a:t>heavyweight</a:t>
            </a:r>
            <a:r>
              <a:rPr lang="en-US" altLang="en-US" smtClean="0">
                <a:latin typeface="Arial" charset="0"/>
                <a:cs typeface="Arial" charset="0"/>
              </a:rPr>
              <a:t> string</a:t>
            </a:r>
          </a:p>
        </p:txBody>
      </p:sp>
      <p:pic>
        <p:nvPicPr>
          <p:cNvPr id="23556" name="Picture 4" descr="noex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386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Application:  Ropes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Alpha-numeric data is stored using a </a:t>
            </a:r>
            <a:r>
              <a:rPr lang="en-US" altLang="en-US" i="1" smtClean="0">
                <a:latin typeface="Arial" charset="0"/>
                <a:cs typeface="Arial" charset="0"/>
              </a:rPr>
              <a:t>string</a:t>
            </a:r>
            <a:r>
              <a:rPr lang="en-US" altLang="en-US" smtClean="0">
                <a:latin typeface="Arial" charset="0"/>
                <a:cs typeface="Arial" charset="0"/>
              </a:rPr>
              <a:t> of characters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character (or 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char</a:t>
            </a:r>
            <a:r>
              <a:rPr lang="en-US" altLang="en-US" smtClean="0">
                <a:latin typeface="Arial" charset="0"/>
                <a:cs typeface="Arial" charset="0"/>
              </a:rPr>
              <a:t>) is a numeric value from 0 to 255 where certain numbers represent certain letters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For example,</a:t>
            </a:r>
          </a:p>
          <a:p>
            <a:pPr lvl="1"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	‘A’	65	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01000001</a:t>
            </a:r>
            <a:r>
              <a:rPr lang="en-US" altLang="en-US" baseline="-25000" smtClean="0">
                <a:latin typeface="Consolas" pitchFamily="49" charset="0"/>
                <a:cs typeface="Consolas" pitchFamily="49" charset="0"/>
              </a:rPr>
              <a:t>2</a:t>
            </a:r>
            <a:endParaRPr lang="en-US" altLang="en-US" smtClean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US" altLang="en-US" b="1" smtClean="0">
                <a:latin typeface="Courier New" pitchFamily="49" charset="0"/>
                <a:cs typeface="Arial" charset="0"/>
              </a:rPr>
              <a:t>		</a:t>
            </a:r>
            <a:r>
              <a:rPr lang="en-US" altLang="en-US" smtClean="0">
                <a:latin typeface="Arial" charset="0"/>
                <a:cs typeface="Arial" charset="0"/>
              </a:rPr>
              <a:t>‘B’ 	66	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01000010</a:t>
            </a:r>
            <a:r>
              <a:rPr lang="en-US" altLang="en-US" baseline="-25000" smtClean="0">
                <a:latin typeface="Consolas" pitchFamily="49" charset="0"/>
                <a:cs typeface="Consolas" pitchFamily="49" charset="0"/>
              </a:rPr>
              <a:t>2</a:t>
            </a:r>
            <a:endParaRPr lang="en-US" altLang="en-US" smtClean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	‘a’	97	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01</a:t>
            </a:r>
            <a:r>
              <a:rPr lang="en-US" altLang="en-US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00001</a:t>
            </a:r>
            <a:r>
              <a:rPr lang="en-US" altLang="en-US" baseline="-25000" smtClean="0">
                <a:latin typeface="Consolas" pitchFamily="49" charset="0"/>
                <a:cs typeface="Consolas" pitchFamily="49" charset="0"/>
              </a:rPr>
              <a:t>2</a:t>
            </a:r>
          </a:p>
          <a:p>
            <a:pPr lvl="1"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	‘b’	98	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01</a:t>
            </a:r>
            <a:r>
              <a:rPr lang="en-US" altLang="en-US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00010</a:t>
            </a:r>
            <a:r>
              <a:rPr lang="en-US" altLang="en-US" baseline="-25000" smtClean="0">
                <a:latin typeface="Consolas" pitchFamily="49" charset="0"/>
                <a:cs typeface="Consolas" pitchFamily="49" charset="0"/>
              </a:rPr>
              <a:t>2</a:t>
            </a:r>
          </a:p>
          <a:p>
            <a:pPr lvl="1"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	‘  ’	32	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00</a:t>
            </a:r>
            <a:r>
              <a:rPr lang="en-US" altLang="en-US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00000</a:t>
            </a:r>
            <a:r>
              <a:rPr lang="en-US" altLang="en-US" baseline="-25000" smtClean="0">
                <a:latin typeface="Consolas" pitchFamily="49" charset="0"/>
                <a:cs typeface="Consolas" pitchFamily="49" charset="0"/>
              </a:rPr>
              <a:t>2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Unicode extends character encoding beyond the Latin alphabet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Still waiting for the </a:t>
            </a:r>
            <a:r>
              <a:rPr lang="en-CA" altLang="en-US" smtClean="0">
                <a:latin typeface="Arial" charset="0"/>
                <a:cs typeface="Arial" charset="0"/>
              </a:rPr>
              <a:t>Tengwar characters…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endParaRPr lang="en-US" altLang="en-US" b="1" baseline="-25000" smtClean="0">
              <a:latin typeface="Courier New" pitchFamily="49" charset="0"/>
              <a:cs typeface="Arial" charset="0"/>
            </a:endParaRPr>
          </a:p>
        </p:txBody>
      </p:sp>
      <p:pic>
        <p:nvPicPr>
          <p:cNvPr id="24580" name="Picture 4" descr="noex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 descr="C:\Users\dwharder\Desktop\bb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5732463"/>
            <a:ext cx="273685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48488" y="6381750"/>
            <a:ext cx="12858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J.R.R. Tolkien</a:t>
            </a:r>
          </a:p>
        </p:txBody>
      </p:sp>
      <p:sp>
        <p:nvSpPr>
          <p:cNvPr id="24583" name="TextBox 6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7319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Application:  Ropes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C-style string is an array of characters followed by the character with a numeric value of 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0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On problem with using arrays is the runtime required to concatenate two strings</a:t>
            </a:r>
          </a:p>
        </p:txBody>
      </p:sp>
      <p:pic>
        <p:nvPicPr>
          <p:cNvPr id="25604" name="Picture 4" descr="r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2497138"/>
            <a:ext cx="52165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9" descr="noex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2832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Application:  Ropes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Concatenating two strings requires the operations of: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Allocating more memory, and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Coping both strings </a:t>
            </a:r>
            <a:r>
              <a:rPr lang="en-US" altLang="en-US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m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</a:t>
            </a:r>
          </a:p>
        </p:txBody>
      </p:sp>
      <p:pic>
        <p:nvPicPr>
          <p:cNvPr id="26628" name="Picture 8" descr="r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997200"/>
            <a:ext cx="8193088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9" descr="noex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0782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Application:  Ropes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rope data structure: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Stores strings in the leaves,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Internal nodes (full) represent the concatenation of the two strings, and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Represents the string with the right sub-tree concatenated onto the end of the left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previous concatenation may now occur in </a:t>
            </a:r>
            <a:r>
              <a:rPr lang="en-US" altLang="en-US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(1)</a:t>
            </a:r>
            <a:r>
              <a:rPr lang="en-US" altLang="en-US" smtClean="0">
                <a:latin typeface="Arial" charset="0"/>
                <a:cs typeface="Arial" charset="0"/>
              </a:rPr>
              <a:t> time</a:t>
            </a:r>
          </a:p>
        </p:txBody>
      </p:sp>
      <p:pic>
        <p:nvPicPr>
          <p:cNvPr id="27652" name="Picture 7" descr="r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4005263"/>
            <a:ext cx="8891587" cy="96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8" descr="noex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2918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Application:  Ropes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The string</a:t>
            </a: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may be represented using the rope</a:t>
            </a: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  <a:t>References:  http://en.wikipedia.org/wiki/Rope_(computer_science)</a:t>
            </a:r>
            <a:b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</a:b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  <a:t>                 J.R.R. Tolkien, </a:t>
            </a:r>
            <a:r>
              <a:rPr lang="en-US" sz="1800" i="1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  <a:t>The Hobbit</a:t>
            </a:r>
            <a:endParaRPr lang="en-US" sz="1800" dirty="0" smtClean="0">
              <a:solidFill>
                <a:schemeClr val="bg1">
                  <a:lumMod val="65000"/>
                </a:schemeClr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</p:txBody>
      </p:sp>
      <p:pic>
        <p:nvPicPr>
          <p:cNvPr id="28676" name="Picture 5" descr="r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644900"/>
            <a:ext cx="8893175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6" descr="r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133600"/>
            <a:ext cx="637381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10" descr="noex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9" name="TextBox 6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5765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Application:  Ropes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Additional information may be useful: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Recording the number of characters in both the left and right sub-trees</a:t>
            </a:r>
          </a:p>
          <a:p>
            <a:pPr lvl="1"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 lvl="1"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It is also possible to eliminate duplication of common sub-strings</a:t>
            </a:r>
          </a:p>
          <a:p>
            <a:pPr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Tx/>
              <a:buNone/>
              <a:defRPr/>
            </a:pPr>
            <a:endParaRPr lang="en-US" dirty="0" smtClean="0">
              <a:solidFill>
                <a:schemeClr val="bg2"/>
              </a:solidFill>
              <a:latin typeface="Arial" charset="0"/>
              <a:cs typeface="Arial" charset="0"/>
            </a:endParaRPr>
          </a:p>
          <a:p>
            <a:pPr>
              <a:buFontTx/>
              <a:buNone/>
              <a:defRPr/>
            </a:pPr>
            <a:endParaRPr lang="en-US" dirty="0" smtClean="0">
              <a:solidFill>
                <a:schemeClr val="bg2"/>
              </a:solidFill>
              <a:latin typeface="Arial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  <a:t>References:  http://en.wikipedia.org/wiki/Rope_(computer_science)</a:t>
            </a:r>
            <a:b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</a:b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  <a:t>                 J.R.R. Tolkien, </a:t>
            </a:r>
            <a:r>
              <a:rPr lang="en-US" sz="1800" i="1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  <a:t>The Hobbit</a:t>
            </a:r>
            <a:endParaRPr lang="en-US" sz="1800" dirty="0" smtClean="0">
              <a:solidFill>
                <a:schemeClr val="bg1">
                  <a:lumMod val="65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29700" name="Picture 7" descr="bla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508500"/>
            <a:ext cx="637381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8" descr="noex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1221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Application:  Expression Trees</a:t>
            </a:r>
            <a:endParaRPr lang="en-US" altLang="en-US" sz="4400" smtClean="0">
              <a:latin typeface="Arial" charset="0"/>
              <a:cs typeface="Arial" charset="0"/>
            </a:endParaRPr>
          </a:p>
        </p:txBody>
      </p:sp>
      <p:sp>
        <p:nvSpPr>
          <p:cNvPr id="30723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Any basic mathematical expression containing binary operators may be represented using a binary tree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For example, </a:t>
            </a:r>
            <a:r>
              <a:rPr lang="pt-BR" altLang="en-US" dirty="0" smtClean="0">
                <a:latin typeface="Times New Roman" pitchFamily="18" charset="0"/>
                <a:cs typeface="Arial" charset="0"/>
              </a:rPr>
              <a:t>3(4</a:t>
            </a:r>
            <a:r>
              <a:rPr lang="pt-BR" altLang="en-US" i="1" dirty="0" smtClean="0">
                <a:latin typeface="Times New Roman" pitchFamily="18" charset="0"/>
                <a:cs typeface="Arial" charset="0"/>
              </a:rPr>
              <a:t>a</a:t>
            </a:r>
            <a:r>
              <a:rPr lang="pt-BR" altLang="en-US" dirty="0" smtClean="0">
                <a:latin typeface="Times New Roman" pitchFamily="18" charset="0"/>
                <a:cs typeface="Arial" charset="0"/>
              </a:rPr>
              <a:t> + </a:t>
            </a:r>
            <a:r>
              <a:rPr lang="pt-BR" altLang="en-US" i="1" dirty="0" smtClean="0">
                <a:latin typeface="Times New Roman" pitchFamily="18" charset="0"/>
                <a:cs typeface="Arial" charset="0"/>
              </a:rPr>
              <a:t>b</a:t>
            </a:r>
            <a:r>
              <a:rPr lang="pt-BR" altLang="en-US" dirty="0" smtClean="0">
                <a:latin typeface="Times New Roman" pitchFamily="18" charset="0"/>
                <a:cs typeface="Arial" charset="0"/>
              </a:rPr>
              <a:t> + </a:t>
            </a:r>
            <a:r>
              <a:rPr lang="pt-BR" altLang="en-US" i="1" dirty="0" smtClean="0">
                <a:latin typeface="Times New Roman" pitchFamily="18" charset="0"/>
                <a:cs typeface="Arial" charset="0"/>
              </a:rPr>
              <a:t>c</a:t>
            </a:r>
            <a:r>
              <a:rPr lang="pt-BR" altLang="en-US" dirty="0" smtClean="0">
                <a:latin typeface="Times New Roman" pitchFamily="18" charset="0"/>
                <a:cs typeface="Arial" charset="0"/>
              </a:rPr>
              <a:t>) + </a:t>
            </a:r>
            <a:r>
              <a:rPr lang="pt-BR" altLang="en-US" i="1" dirty="0" smtClean="0">
                <a:latin typeface="Times New Roman" pitchFamily="18" charset="0"/>
                <a:cs typeface="Arial" charset="0"/>
              </a:rPr>
              <a:t>d</a:t>
            </a:r>
            <a:r>
              <a:rPr lang="pt-BR" altLang="en-US" dirty="0" smtClean="0">
                <a:latin typeface="Times New Roman" pitchFamily="18" charset="0"/>
                <a:cs typeface="Arial" charset="0"/>
              </a:rPr>
              <a:t>/5 + (6 – </a:t>
            </a:r>
            <a:r>
              <a:rPr lang="pt-BR" altLang="en-US" i="1" dirty="0" smtClean="0">
                <a:latin typeface="Times New Roman" pitchFamily="18" charset="0"/>
                <a:cs typeface="Arial" charset="0"/>
              </a:rPr>
              <a:t>e</a:t>
            </a:r>
            <a:r>
              <a:rPr lang="pt-BR" altLang="en-US" dirty="0" smtClean="0">
                <a:latin typeface="Times New Roman" pitchFamily="18" charset="0"/>
                <a:cs typeface="Arial" charset="0"/>
              </a:rPr>
              <a:t>)</a:t>
            </a: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pic>
        <p:nvPicPr>
          <p:cNvPr id="30724" name="Picture 5" descr="C:\Users\dwharder\Desktop\exp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3213100"/>
            <a:ext cx="7677150" cy="261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9356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Application:  Expression Trees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Observations: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Internal nodes store operators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Leaf nodes store literals or variables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No nodes have just one sub 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order is not relevant for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Addition and multiplication (commutative)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Order is relevant for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Subtraction and division (non-commutative)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It is possible to replace non-commutative operators using the unary negation and inversion:</a:t>
            </a:r>
          </a:p>
          <a:p>
            <a:pPr lvl="1" algn="ctr">
              <a:buFont typeface="Arial" charset="0"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/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b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 =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a b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-1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      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b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 =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(–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b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 </a:t>
            </a:r>
          </a:p>
          <a:p>
            <a:pPr lvl="2"/>
            <a:endParaRPr lang="en-US" altLang="en-US" smtClean="0">
              <a:latin typeface="Arial" charset="0"/>
              <a:cs typeface="Arial" charset="0"/>
            </a:endParaRPr>
          </a:p>
          <a:p>
            <a:pPr lvl="2"/>
            <a:endParaRPr lang="en-US" altLang="en-US" smtClean="0">
              <a:latin typeface="Arial" charset="0"/>
              <a:cs typeface="Arial" charset="0"/>
            </a:endParaRPr>
          </a:p>
        </p:txBody>
      </p:sp>
      <p:sp>
        <p:nvSpPr>
          <p:cNvPr id="31748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6454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5" descr="C:\Users\dwharder\Desktop\exp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2205038"/>
            <a:ext cx="7677150" cy="261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Application:  Expression Trees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 post-order depth-first traversal converts such a tree to the reverse-Polish format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   </a:t>
            </a: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 algn="ctr">
              <a:buFont typeface="Arial" charset="0"/>
              <a:buNone/>
            </a:pP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3  4  </a:t>
            </a:r>
            <a:r>
              <a:rPr lang="en-US" altLang="en-US" sz="2400" i="1" dirty="0" smtClean="0">
                <a:latin typeface="Times New Roman" pitchFamily="18" charset="0"/>
                <a:cs typeface="Arial" charset="0"/>
              </a:rPr>
              <a:t>a 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CA" altLang="en-US" sz="2400" dirty="0" smtClean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en-US" sz="2400" i="1" dirty="0" smtClean="0">
                <a:latin typeface="Times New Roman" pitchFamily="18" charset="0"/>
                <a:cs typeface="Arial" charset="0"/>
              </a:rPr>
              <a:t>b  c 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 +  +  </a:t>
            </a:r>
            <a:r>
              <a:rPr lang="en-CA" altLang="en-US" sz="2400" dirty="0" smtClean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en-US" sz="2400" i="1" dirty="0" smtClean="0">
                <a:latin typeface="Times New Roman" pitchFamily="18" charset="0"/>
                <a:cs typeface="Arial" charset="0"/>
              </a:rPr>
              <a:t>d 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 5  </a:t>
            </a:r>
            <a:r>
              <a:rPr lang="en-CA" altLang="en-US" sz="2400" dirty="0" smtClean="0">
                <a:latin typeface="Times New Roman" pitchFamily="18" charset="0"/>
                <a:cs typeface="Times New Roman" pitchFamily="18" charset="0"/>
              </a:rPr>
              <a:t>÷ 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 6  </a:t>
            </a:r>
            <a:r>
              <a:rPr lang="en-US" altLang="en-US" sz="2400" i="1" dirty="0" smtClean="0">
                <a:latin typeface="Times New Roman" pitchFamily="18" charset="0"/>
                <a:cs typeface="Arial" charset="0"/>
              </a:rPr>
              <a:t>e 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 –  +  +</a:t>
            </a:r>
          </a:p>
        </p:txBody>
      </p:sp>
      <p:sp>
        <p:nvSpPr>
          <p:cNvPr id="32773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3414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Definition</a:t>
            </a:r>
            <a:endParaRPr lang="en-US" altLang="en-US" sz="4400" smtClean="0">
              <a:latin typeface="Arial" charset="0"/>
              <a:cs typeface="Arial" charset="0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This is not a binary tree:</a:t>
            </a:r>
          </a:p>
        </p:txBody>
      </p:sp>
      <p:pic>
        <p:nvPicPr>
          <p:cNvPr id="6148" name="Picture 4" descr="Graphic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974850"/>
            <a:ext cx="6121400" cy="458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516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Application:  Expression Trees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Humans think in in-order</a:t>
            </a: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Computers think in post-order: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Both operands must be loaded into registers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operation is then called on those registers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Most use in-order notation (C, C++, Java, C#, etc.)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Necessary to translate in-order into post-order</a:t>
            </a: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9914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Summary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In this talk, we introduced binary trees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Each node has two distinct and identifiable sub-trees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Either sub-tree may optionally be empty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sub-trees are ordered relative to the other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We looked at: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Properties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023037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Definition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arbitrary number of children in general trees is often unnecessary—many real-life trees are restricted to two branches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Expression trees using binary operators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An ancestral tree of an individual, parents, grandparents, </a:t>
            </a:r>
            <a:r>
              <a:rPr lang="en-US" altLang="en-US" i="1" smtClean="0">
                <a:latin typeface="Arial" charset="0"/>
                <a:cs typeface="Arial" charset="0"/>
              </a:rPr>
              <a:t>etc</a:t>
            </a:r>
            <a:r>
              <a:rPr lang="en-US" altLang="en-US" smtClean="0">
                <a:latin typeface="Arial" charset="0"/>
                <a:cs typeface="Arial" charset="0"/>
              </a:rPr>
              <a:t>.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Phylogenetic trees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Lossless encoding algorithms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There are also issues with general trees: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There is no natural order between a node and its children</a:t>
            </a:r>
          </a:p>
        </p:txBody>
      </p:sp>
      <p:sp>
        <p:nvSpPr>
          <p:cNvPr id="7172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2250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Definition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binary tree is a restriction where each node has exactly two children: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Each child is either empty or another</a:t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smtClean="0">
                <a:latin typeface="Arial" charset="0"/>
                <a:cs typeface="Arial" charset="0"/>
              </a:rPr>
              <a:t>binary 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This restriction allows us to label the</a:t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smtClean="0">
                <a:latin typeface="Arial" charset="0"/>
                <a:cs typeface="Arial" charset="0"/>
              </a:rPr>
              <a:t>children as </a:t>
            </a:r>
            <a:r>
              <a:rPr lang="en-US" altLang="en-US" i="1" smtClean="0">
                <a:latin typeface="Arial" charset="0"/>
                <a:cs typeface="Arial" charset="0"/>
              </a:rPr>
              <a:t>left</a:t>
            </a:r>
            <a:r>
              <a:rPr lang="en-US" altLang="en-US" smtClean="0">
                <a:latin typeface="Arial" charset="0"/>
                <a:cs typeface="Arial" charset="0"/>
              </a:rPr>
              <a:t> and </a:t>
            </a:r>
            <a:r>
              <a:rPr lang="en-US" altLang="en-US" i="1" smtClean="0">
                <a:latin typeface="Arial" charset="0"/>
                <a:cs typeface="Arial" charset="0"/>
              </a:rPr>
              <a:t>right</a:t>
            </a:r>
            <a:r>
              <a:rPr lang="en-US" altLang="en-US" smtClean="0">
                <a:latin typeface="Arial" charset="0"/>
                <a:cs typeface="Arial" charset="0"/>
              </a:rPr>
              <a:t> subtrees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At this point, recall that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lg(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 = </a:t>
            </a:r>
            <a:r>
              <a:rPr lang="en-US" alt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(log</a:t>
            </a:r>
            <a:r>
              <a:rPr lang="en-US" altLang="en-US" i="1" baseline="-25000" smtClean="0">
                <a:latin typeface="Times New Roman" pitchFamily="18" charset="0"/>
                <a:cs typeface="Arial" charset="0"/>
              </a:rPr>
              <a:t>b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smtClean="0">
                <a:latin typeface="Arial" charset="0"/>
                <a:cs typeface="Arial" charset="0"/>
              </a:rPr>
              <a:t> for any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b</a:t>
            </a:r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8196" name="Picture 4" descr="b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2478088"/>
            <a:ext cx="2520950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817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Definition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We will also refer to the two sub-trees as</a:t>
            </a:r>
          </a:p>
          <a:p>
            <a:pPr lvl="1">
              <a:defRPr/>
            </a:pPr>
            <a:r>
              <a:rPr lang="en-US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The left-hand sub-tree</a:t>
            </a:r>
            <a:r>
              <a:rPr lang="en-US" dirty="0" smtClean="0">
                <a:latin typeface="Arial" charset="0"/>
                <a:cs typeface="Arial" charset="0"/>
              </a:rPr>
              <a:t>, and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/>
                </a:solidFill>
                <a:latin typeface="Arial" charset="0"/>
                <a:cs typeface="Arial" charset="0"/>
              </a:rPr>
              <a:t>The right-hand sub-tree</a:t>
            </a:r>
          </a:p>
        </p:txBody>
      </p:sp>
      <p:pic>
        <p:nvPicPr>
          <p:cNvPr id="9220" name="Picture 4" descr="Graphic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636838"/>
            <a:ext cx="3309937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2928938" y="2994025"/>
            <a:ext cx="1857375" cy="1428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" name="Oval 5"/>
          <p:cNvSpPr/>
          <p:nvPr/>
        </p:nvSpPr>
        <p:spPr>
          <a:xfrm>
            <a:off x="4668838" y="2994025"/>
            <a:ext cx="1857375" cy="142875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9223" name="TextBox 6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7723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Definition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0243" name="Rectangle 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Sample variations on binary trees with five nodes:</a:t>
            </a:r>
          </a:p>
        </p:txBody>
      </p:sp>
      <p:pic>
        <p:nvPicPr>
          <p:cNvPr id="10244" name="Picture 5" descr="C:\Users\dwharder\Desktop\bb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205038"/>
            <a:ext cx="4608512" cy="356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788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Definition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</a:t>
            </a:r>
            <a:r>
              <a:rPr lang="en-US" altLang="en-US" i="1" smtClean="0">
                <a:latin typeface="Arial" charset="0"/>
                <a:cs typeface="Arial" charset="0"/>
              </a:rPr>
              <a:t>full</a:t>
            </a:r>
            <a:r>
              <a:rPr lang="en-US" altLang="en-US" smtClean="0">
                <a:latin typeface="Arial" charset="0"/>
                <a:cs typeface="Arial" charset="0"/>
              </a:rPr>
              <a:t> node is a node where both the left and right sub-trees are non-empty trees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z="180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1800" smtClean="0">
                <a:latin typeface="Arial" charset="0"/>
                <a:cs typeface="Arial" charset="0"/>
              </a:rPr>
              <a:t>	</a:t>
            </a:r>
            <a:endParaRPr lang="en-US" altLang="en-US" sz="110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/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smtClean="0">
                <a:latin typeface="Arial" charset="0"/>
                <a:cs typeface="Arial" charset="0"/>
              </a:rPr>
              <a:t>Legend: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         full nodes            </a:t>
            </a:r>
            <a:r>
              <a:rPr lang="en-US" altLang="en-US" smtClean="0">
                <a:solidFill>
                  <a:schemeClr val="hlink"/>
                </a:solidFill>
                <a:latin typeface="Arial" charset="0"/>
                <a:cs typeface="Arial" charset="0"/>
              </a:rPr>
              <a:t>neither             </a:t>
            </a:r>
            <a:r>
              <a:rPr lang="en-US" altLang="en-US" smtClean="0">
                <a:latin typeface="Arial" charset="0"/>
                <a:cs typeface="Arial" charset="0"/>
              </a:rPr>
              <a:t> </a:t>
            </a:r>
            <a:r>
              <a:rPr lang="en-US" altLang="en-US" smtClean="0">
                <a:solidFill>
                  <a:srgbClr val="008000"/>
                </a:solidFill>
                <a:latin typeface="Arial" charset="0"/>
                <a:cs typeface="Arial" charset="0"/>
              </a:rPr>
              <a:t>leaf nodes</a:t>
            </a:r>
          </a:p>
        </p:txBody>
      </p:sp>
      <p:pic>
        <p:nvPicPr>
          <p:cNvPr id="11268" name="Picture 5" descr="x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2584450"/>
            <a:ext cx="6767513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Oval 6"/>
          <p:cNvSpPr>
            <a:spLocks noChangeArrowheads="1"/>
          </p:cNvSpPr>
          <p:nvPr/>
        </p:nvSpPr>
        <p:spPr bwMode="auto">
          <a:xfrm>
            <a:off x="2600325" y="5130800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sp>
        <p:nvSpPr>
          <p:cNvPr id="11270" name="Oval 7"/>
          <p:cNvSpPr>
            <a:spLocks noChangeArrowheads="1"/>
          </p:cNvSpPr>
          <p:nvPr/>
        </p:nvSpPr>
        <p:spPr bwMode="auto">
          <a:xfrm>
            <a:off x="4068763" y="5141913"/>
            <a:ext cx="215900" cy="2159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sp>
        <p:nvSpPr>
          <p:cNvPr id="11271" name="Oval 8"/>
          <p:cNvSpPr>
            <a:spLocks noChangeArrowheads="1"/>
          </p:cNvSpPr>
          <p:nvPr/>
        </p:nvSpPr>
        <p:spPr bwMode="auto">
          <a:xfrm>
            <a:off x="6011863" y="5137150"/>
            <a:ext cx="215900" cy="2159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sp>
        <p:nvSpPr>
          <p:cNvPr id="11272" name="TextBox 7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1534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Definition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17663"/>
            <a:ext cx="8229600" cy="45259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An </a:t>
            </a:r>
            <a:r>
              <a:rPr lang="en-US" altLang="en-US" i="1" dirty="0" smtClean="0">
                <a:latin typeface="Arial" charset="0"/>
                <a:cs typeface="Arial" charset="0"/>
              </a:rPr>
              <a:t>empty node</a:t>
            </a:r>
            <a:r>
              <a:rPr lang="en-US" altLang="en-US" dirty="0" smtClean="0">
                <a:latin typeface="Arial" charset="0"/>
                <a:cs typeface="Arial" charset="0"/>
              </a:rPr>
              <a:t> or a </a:t>
            </a:r>
            <a:r>
              <a:rPr lang="en-US" altLang="en-US" i="1" dirty="0" smtClean="0">
                <a:latin typeface="Arial" charset="0"/>
                <a:cs typeface="Arial" charset="0"/>
              </a:rPr>
              <a:t>null sub-tree</a:t>
            </a:r>
            <a:r>
              <a:rPr lang="en-US" altLang="en-US" dirty="0" smtClean="0">
                <a:latin typeface="Arial" charset="0"/>
                <a:cs typeface="Arial" charset="0"/>
              </a:rPr>
              <a:t>  is any location where a new leaf node could be appended</a:t>
            </a:r>
          </a:p>
          <a:p>
            <a:pPr>
              <a:buFontTx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pic>
        <p:nvPicPr>
          <p:cNvPr id="12292" name="Picture 5" descr="x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2581275"/>
            <a:ext cx="6767513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2011728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Metadata/metadata.xml><?xml version="1.0" encoding="utf-8"?>
<metadata xmlns:m="http://www.titus.com/ns/hcl" id="1c1142f6-956e-4ed0-b571-3d61bf827c01">
  <m:HCLClassification value="HCL_Cla5s_C0nf1dent1al">
    <alt>HCLClassification=HCL_Cla5s_C0nf1dent1al</alt>
  </m:HCLClassification>
</metadata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19FB52A3E08B4FA429A075621DBC64" ma:contentTypeVersion="12" ma:contentTypeDescription="Create a new document." ma:contentTypeScope="" ma:versionID="e0a6805e5b8c569ef94dace1646a26e0">
  <xsd:schema xmlns:xsd="http://www.w3.org/2001/XMLSchema" xmlns:xs="http://www.w3.org/2001/XMLSchema" xmlns:p="http://schemas.microsoft.com/office/2006/metadata/properties" xmlns:ns2="c3b8ee88-930b-45c7-a757-1a9ff20baf66" xmlns:ns3="d3f9b73f-cbda-4b62-9516-c1ce5c27c813" targetNamespace="http://schemas.microsoft.com/office/2006/metadata/properties" ma:root="true" ma:fieldsID="b0702d9646f8ea5387762ea0be845092" ns2:_="" ns3:_="">
    <xsd:import namespace="c3b8ee88-930b-45c7-a757-1a9ff20baf66"/>
    <xsd:import namespace="d3f9b73f-cbda-4b62-9516-c1ce5c27c8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b8ee88-930b-45c7-a757-1a9ff20baf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f9b73f-cbda-4b62-9516-c1ce5c27c81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8EDD7DD-E85B-4DBB-BCFD-7933510C8F70}"/>
</file>

<file path=customXml/itemProps2.xml><?xml version="1.0" encoding="utf-8"?>
<ds:datastoreItem xmlns:ds="http://schemas.openxmlformats.org/officeDocument/2006/customXml" ds:itemID="{B725B8C0-01C0-4BDE-B549-9C872BD507D0}"/>
</file>

<file path=customXml/itemProps3.xml><?xml version="1.0" encoding="utf-8"?>
<ds:datastoreItem xmlns:ds="http://schemas.openxmlformats.org/officeDocument/2006/customXml" ds:itemID="{F05AD78F-E114-4E50-B4C3-9206E96DB411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9378</TotalTime>
  <Words>226</Words>
  <Application>Microsoft Office PowerPoint</Application>
  <PresentationFormat>On-screen Show (4:3)</PresentationFormat>
  <Paragraphs>343</Paragraphs>
  <Slides>32</Slides>
  <Notes>31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Custom Design</vt:lpstr>
      <vt:lpstr>Equation</vt:lpstr>
      <vt:lpstr>PowerPoint Presentation</vt:lpstr>
      <vt:lpstr>Outline</vt:lpstr>
      <vt:lpstr>Definition</vt:lpstr>
      <vt:lpstr>Definition</vt:lpstr>
      <vt:lpstr>Definition</vt:lpstr>
      <vt:lpstr>Definition</vt:lpstr>
      <vt:lpstr>Definition</vt:lpstr>
      <vt:lpstr>Definition</vt:lpstr>
      <vt:lpstr>Definition</vt:lpstr>
      <vt:lpstr>Definition</vt:lpstr>
      <vt:lpstr>Binary Node Class</vt:lpstr>
      <vt:lpstr>Binary Node Class</vt:lpstr>
      <vt:lpstr>Binary Node Class</vt:lpstr>
      <vt:lpstr>Binary Node Class</vt:lpstr>
      <vt:lpstr>Size</vt:lpstr>
      <vt:lpstr>Height</vt:lpstr>
      <vt:lpstr>Clear</vt:lpstr>
      <vt:lpstr>Run Times</vt:lpstr>
      <vt:lpstr>Run Times</vt:lpstr>
      <vt:lpstr>Application:  Ropes</vt:lpstr>
      <vt:lpstr>Application:  Ropes</vt:lpstr>
      <vt:lpstr>Application:  Ropes</vt:lpstr>
      <vt:lpstr>Application:  Ropes</vt:lpstr>
      <vt:lpstr>Application:  Ropes</vt:lpstr>
      <vt:lpstr>Application:  Ropes</vt:lpstr>
      <vt:lpstr>Application:  Ropes</vt:lpstr>
      <vt:lpstr>Application:  Expression Trees</vt:lpstr>
      <vt:lpstr>Application:  Expression Trees</vt:lpstr>
      <vt:lpstr>Application:  Expression Trees</vt:lpstr>
      <vt:lpstr>Application:  Expression Trees</vt:lpstr>
      <vt:lpstr>Summary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461</cp:revision>
  <dcterms:created xsi:type="dcterms:W3CDTF">2009-09-11T23:00:44Z</dcterms:created>
  <dcterms:modified xsi:type="dcterms:W3CDTF">2018-02-09T15:18:32Z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0x0101007E19FB52A3E08B4FA429A075621DBC64</vt:lpwstr>
  </property>
  <property fmtid="{D5CDD505-2E9C-101B-9397-08002B2CF9AE}" pid="3" name="HCLClassification">
    <vt:lpwstr>HCL_Cla5s_C0nf1dent1al</vt:lpwstr>
  </property>
  <property fmtid="{D5CDD505-2E9C-101B-9397-08002B2CF9AE}" pid="4" name="TitusGUID">
    <vt:lpwstr>1c1142f6-956e-4ed0-b571-3d61bf827c01</vt:lpwstr>
  </property>
</Properties>
</file>